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96" y="804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FACB4-7FFC-4E51-85B6-B76748352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385" y="3167149"/>
            <a:ext cx="9144000" cy="560079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0DDED8-630B-419F-BD69-04F0BE834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385" y="3772948"/>
            <a:ext cx="9144000" cy="36511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C0EF64-96A1-40F8-92AF-0FFFD2BCE961}"/>
              </a:ext>
            </a:extLst>
          </p:cNvPr>
          <p:cNvCxnSpPr>
            <a:cxnSpLocks/>
          </p:cNvCxnSpPr>
          <p:nvPr userDrawn="1"/>
        </p:nvCxnSpPr>
        <p:spPr>
          <a:xfrm>
            <a:off x="3507945" y="3752166"/>
            <a:ext cx="517888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D24063-4536-453B-92CC-29E9969348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9201" y="5395308"/>
            <a:ext cx="4504748" cy="9144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28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소제목없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CA040-F197-45FA-BA28-FFC7CA1B0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277" y="223925"/>
            <a:ext cx="7000548" cy="8763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제목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EFA24F-BBC5-4EC6-B565-AF0B2EBCBE96}"/>
              </a:ext>
            </a:extLst>
          </p:cNvPr>
          <p:cNvCxnSpPr/>
          <p:nvPr userDrawn="1"/>
        </p:nvCxnSpPr>
        <p:spPr>
          <a:xfrm>
            <a:off x="398621" y="223925"/>
            <a:ext cx="0" cy="87630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C6ADCC-245E-4649-9A99-CF402309D4F9}"/>
              </a:ext>
            </a:extLst>
          </p:cNvPr>
          <p:cNvSpPr/>
          <p:nvPr userDrawn="1"/>
        </p:nvSpPr>
        <p:spPr>
          <a:xfrm>
            <a:off x="436989" y="1267326"/>
            <a:ext cx="11318022" cy="5273443"/>
          </a:xfrm>
          <a:prstGeom prst="rect">
            <a:avLst/>
          </a:prstGeom>
          <a:solidFill>
            <a:schemeClr val="bg2">
              <a:lumMod val="9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6FC3FF01-154D-4A27-B630-2AF084723A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6452" y="1411705"/>
            <a:ext cx="10739532" cy="4973053"/>
          </a:xfrm>
        </p:spPr>
        <p:txBody>
          <a:bodyPr/>
          <a:lstStyle>
            <a:lvl1pPr marL="514350" indent="-514350">
              <a:lnSpc>
                <a:spcPct val="130000"/>
              </a:lnSpc>
              <a:buFont typeface="+mj-lt"/>
              <a:buAutoNum type="arabicPeriod"/>
              <a:defRPr/>
            </a:lvl1pPr>
            <a:lvl2pPr marL="914400" indent="-457200">
              <a:lnSpc>
                <a:spcPct val="130000"/>
              </a:lnSpc>
              <a:buFont typeface="+mj-lt"/>
              <a:buAutoNum type="arabicParenR"/>
              <a:defRPr/>
            </a:lvl2pPr>
            <a:lvl3pPr marL="1371600" indent="-457200">
              <a:lnSpc>
                <a:spcPct val="130000"/>
              </a:lnSpc>
              <a:buFont typeface="+mj-ea"/>
              <a:buAutoNum type="circleNumDbPlain"/>
              <a:defRPr/>
            </a:lvl3pPr>
            <a:lvl4pPr marL="1714500" indent="-342900">
              <a:lnSpc>
                <a:spcPct val="130000"/>
              </a:lnSpc>
              <a:buFont typeface="Wingdings" panose="05000000000000000000" pitchFamily="2" charset="2"/>
              <a:buChar char="§"/>
              <a:defRPr/>
            </a:lvl4pPr>
            <a:lvl5pPr marL="21717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0540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배경없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CA040-F197-45FA-BA28-FFC7CA1B0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277" y="223925"/>
            <a:ext cx="7000548" cy="8763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제목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EFA24F-BBC5-4EC6-B565-AF0B2EBCBE96}"/>
              </a:ext>
            </a:extLst>
          </p:cNvPr>
          <p:cNvCxnSpPr/>
          <p:nvPr userDrawn="1"/>
        </p:nvCxnSpPr>
        <p:spPr>
          <a:xfrm>
            <a:off x="398621" y="223925"/>
            <a:ext cx="0" cy="87630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6FC3FF01-154D-4A27-B630-2AF084723A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6452" y="1411705"/>
            <a:ext cx="10739532" cy="4973053"/>
          </a:xfrm>
        </p:spPr>
        <p:txBody>
          <a:bodyPr/>
          <a:lstStyle>
            <a:lvl1pPr marL="514350" indent="-514350">
              <a:lnSpc>
                <a:spcPct val="130000"/>
              </a:lnSpc>
              <a:buFont typeface="+mj-lt"/>
              <a:buAutoNum type="arabicPeriod"/>
              <a:defRPr/>
            </a:lvl1pPr>
            <a:lvl2pPr marL="914400" indent="-457200">
              <a:lnSpc>
                <a:spcPct val="130000"/>
              </a:lnSpc>
              <a:buFont typeface="+mj-lt"/>
              <a:buAutoNum type="arabicParenR"/>
              <a:defRPr/>
            </a:lvl2pPr>
            <a:lvl3pPr marL="1371600" indent="-457200">
              <a:lnSpc>
                <a:spcPct val="130000"/>
              </a:lnSpc>
              <a:buFont typeface="+mj-ea"/>
              <a:buAutoNum type="circleNumDbPlain"/>
              <a:defRPr/>
            </a:lvl3pPr>
            <a:lvl4pPr marL="1714500" indent="-342900">
              <a:lnSpc>
                <a:spcPct val="130000"/>
              </a:lnSpc>
              <a:buFont typeface="Wingdings" panose="05000000000000000000" pitchFamily="2" charset="2"/>
              <a:buChar char="§"/>
              <a:defRPr/>
            </a:lvl4pPr>
            <a:lvl5pPr marL="21717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36548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FA49-2925-41C6-A949-42625F34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D66F-DA70-41DA-AF07-5184561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2A1CB-FF9F-44A8-AAB4-6702F277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FCC9F-DAF5-436C-9820-9BF9DFB3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1FBFD-AADE-4BC1-8089-7305FC7F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87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C2038B-8659-460F-B01D-E72C5D5AC568}"/>
              </a:ext>
            </a:extLst>
          </p:cNvPr>
          <p:cNvSpPr txBox="1"/>
          <p:nvPr userDrawn="1"/>
        </p:nvSpPr>
        <p:spPr>
          <a:xfrm>
            <a:off x="631370" y="781440"/>
            <a:ext cx="24737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CONTENTS</a:t>
            </a:r>
          </a:p>
          <a:p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91E68AD-5B97-48EE-AD5F-4E2D31AF7332}"/>
              </a:ext>
            </a:extLst>
          </p:cNvPr>
          <p:cNvCxnSpPr/>
          <p:nvPr userDrawn="1"/>
        </p:nvCxnSpPr>
        <p:spPr>
          <a:xfrm>
            <a:off x="631370" y="1317880"/>
            <a:ext cx="2283280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CEFFA3-3E35-44D0-9BE1-0C0BC90B9865}"/>
              </a:ext>
            </a:extLst>
          </p:cNvPr>
          <p:cNvSpPr/>
          <p:nvPr userDrawn="1"/>
        </p:nvSpPr>
        <p:spPr>
          <a:xfrm>
            <a:off x="6861887" y="535344"/>
            <a:ext cx="4288194" cy="5787311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EF342-C22A-46EA-AF66-B9E6CCCC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633" y="781442"/>
            <a:ext cx="3640974" cy="5286850"/>
          </a:xfrm>
        </p:spPr>
        <p:txBody>
          <a:bodyPr anchor="t">
            <a:normAutofit/>
          </a:bodyPr>
          <a:lstStyle>
            <a:lvl1pPr marL="514350" indent="-514350">
              <a:lnSpc>
                <a:spcPct val="200000"/>
              </a:lnSpc>
              <a:buFont typeface="+mj-lt"/>
              <a:buAutoNum type="arabicPeriod"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4400" indent="-457200">
              <a:lnSpc>
                <a:spcPct val="200000"/>
              </a:lnSpc>
              <a:buFont typeface="+mj-lt"/>
              <a:buAutoNum type="arabicParenR"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1371600" indent="-457200">
              <a:lnSpc>
                <a:spcPct val="200000"/>
              </a:lnSpc>
              <a:buFont typeface="+mj-ea"/>
              <a:buAutoNum type="circleNumDbPlain"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714500" indent="-342900">
              <a:lnSpc>
                <a:spcPct val="2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lnSpc>
                <a:spcPct val="200000"/>
              </a:lnSpc>
              <a:buFontTx/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42065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요거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3357341-5BCF-472A-8884-6919F096C988}"/>
              </a:ext>
            </a:extLst>
          </p:cNvPr>
          <p:cNvSpPr/>
          <p:nvPr userDrawn="1"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D137764-BDB4-41BC-AFAE-41948701A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3750" y="773085"/>
            <a:ext cx="2192046" cy="2655916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386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양파4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3357341-5BCF-472A-8884-6919F096C988}"/>
              </a:ext>
            </a:extLst>
          </p:cNvPr>
          <p:cNvSpPr/>
          <p:nvPr userDrawn="1"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8">
            <a:extLst>
              <a:ext uri="{FF2B5EF4-FFF2-40B4-BE49-F238E27FC236}">
                <a16:creationId xmlns:a16="http://schemas.microsoft.com/office/drawing/2014/main" id="{316BD626-2C6C-4623-AE66-7A41C629B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3750" y="773085"/>
            <a:ext cx="2192046" cy="2655916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0849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좌측과일모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3357341-5BCF-472A-8884-6919F096C988}"/>
              </a:ext>
            </a:extLst>
          </p:cNvPr>
          <p:cNvSpPr/>
          <p:nvPr userDrawn="1"/>
        </p:nvSpPr>
        <p:spPr>
          <a:xfrm>
            <a:off x="893579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8">
            <a:extLst>
              <a:ext uri="{FF2B5EF4-FFF2-40B4-BE49-F238E27FC236}">
                <a16:creationId xmlns:a16="http://schemas.microsoft.com/office/drawing/2014/main" id="{7FFA2EEC-FA89-4B6C-88B3-3EF2B3DDA4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92325" y="773085"/>
            <a:ext cx="2192046" cy="2655916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1698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방울토마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3357341-5BCF-472A-8884-6919F096C988}"/>
              </a:ext>
            </a:extLst>
          </p:cNvPr>
          <p:cNvSpPr/>
          <p:nvPr userDrawn="1"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8">
            <a:extLst>
              <a:ext uri="{FF2B5EF4-FFF2-40B4-BE49-F238E27FC236}">
                <a16:creationId xmlns:a16="http://schemas.microsoft.com/office/drawing/2014/main" id="{EAEA14F3-DFF7-4DAF-A351-948B26F96E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3750" y="773085"/>
            <a:ext cx="2192046" cy="2655916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5035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레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3357341-5BCF-472A-8884-6919F096C988}"/>
              </a:ext>
            </a:extLst>
          </p:cNvPr>
          <p:cNvSpPr/>
          <p:nvPr userDrawn="1"/>
        </p:nvSpPr>
        <p:spPr>
          <a:xfrm>
            <a:off x="8973121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8">
            <a:extLst>
              <a:ext uri="{FF2B5EF4-FFF2-40B4-BE49-F238E27FC236}">
                <a16:creationId xmlns:a16="http://schemas.microsoft.com/office/drawing/2014/main" id="{FF7EDE1F-14C1-4768-98FA-C0255B533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29648" y="773085"/>
            <a:ext cx="2192046" cy="2655916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5440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꽃과블루베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3357341-5BCF-472A-8884-6919F096C988}"/>
              </a:ext>
            </a:extLst>
          </p:cNvPr>
          <p:cNvSpPr/>
          <p:nvPr userDrawn="1"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8">
            <a:extLst>
              <a:ext uri="{FF2B5EF4-FFF2-40B4-BE49-F238E27FC236}">
                <a16:creationId xmlns:a16="http://schemas.microsoft.com/office/drawing/2014/main" id="{2A506C09-1113-487C-96B6-2FF1FB19E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3750" y="773085"/>
            <a:ext cx="2192046" cy="2655916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 algn="ctr">
              <a:buNone/>
              <a:defRPr sz="2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1890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소제목있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BCB534-EF53-4A7A-BA44-875AF24EF872}"/>
              </a:ext>
            </a:extLst>
          </p:cNvPr>
          <p:cNvSpPr/>
          <p:nvPr userDrawn="1"/>
        </p:nvSpPr>
        <p:spPr>
          <a:xfrm>
            <a:off x="436989" y="1267326"/>
            <a:ext cx="11318022" cy="5273443"/>
          </a:xfrm>
          <a:prstGeom prst="rect">
            <a:avLst/>
          </a:prstGeom>
          <a:solidFill>
            <a:schemeClr val="bg2">
              <a:lumMod val="9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3CA040-F197-45FA-BA28-FFC7CA1B0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277" y="317231"/>
            <a:ext cx="7000548" cy="39143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제목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EFA24F-BBC5-4EC6-B565-AF0B2EBCBE96}"/>
              </a:ext>
            </a:extLst>
          </p:cNvPr>
          <p:cNvCxnSpPr/>
          <p:nvPr userDrawn="1"/>
        </p:nvCxnSpPr>
        <p:spPr>
          <a:xfrm>
            <a:off x="398621" y="223925"/>
            <a:ext cx="0" cy="87630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1906432-8871-4397-9691-0F77A86FF5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6452" y="1411705"/>
            <a:ext cx="10739532" cy="4973053"/>
          </a:xfrm>
        </p:spPr>
        <p:txBody>
          <a:bodyPr/>
          <a:lstStyle>
            <a:lvl1pPr marL="514350" indent="-514350">
              <a:lnSpc>
                <a:spcPct val="130000"/>
              </a:lnSpc>
              <a:buFont typeface="+mj-lt"/>
              <a:buAutoNum type="arabicPeriod"/>
              <a:defRPr/>
            </a:lvl1pPr>
            <a:lvl2pPr marL="914400" indent="-457200">
              <a:lnSpc>
                <a:spcPct val="130000"/>
              </a:lnSpc>
              <a:buFont typeface="+mj-lt"/>
              <a:buAutoNum type="arabicParenR"/>
              <a:defRPr/>
            </a:lvl2pPr>
            <a:lvl3pPr marL="1371600" indent="-457200">
              <a:lnSpc>
                <a:spcPct val="130000"/>
              </a:lnSpc>
              <a:buFont typeface="+mj-ea"/>
              <a:buAutoNum type="circleNumDbPlain"/>
              <a:defRPr/>
            </a:lvl3pPr>
            <a:lvl4pPr marL="1714500" indent="-342900">
              <a:lnSpc>
                <a:spcPct val="130000"/>
              </a:lnSpc>
              <a:buFont typeface="Wingdings" panose="05000000000000000000" pitchFamily="2" charset="2"/>
              <a:buChar char="§"/>
              <a:defRPr/>
            </a:lvl4pPr>
            <a:lvl5pPr marL="21717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052DD52-33B3-4E1F-819F-8BB3A9BD09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6452" y="727326"/>
            <a:ext cx="6699368" cy="30836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16846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F3094E-0972-405E-94E9-A7AC8A797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DA2BB-36D7-4329-9A75-B0ED4F34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89FA2-4A5A-4B7A-9B42-9F99B56D4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99399-69F5-4D37-B5BD-6EE27A77219C}" type="datetimeFigureOut">
              <a:rPr lang="ko-KR" altLang="en-US" smtClean="0"/>
              <a:t>2020-02-20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B4660-4B5C-4E5E-8194-80FA43F7C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2F9F1-1B95-41B9-AAFC-3A7C608C9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B5A26-0740-4B5A-AFC1-905FD2CE25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5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54" r:id="rId9"/>
    <p:sldLayoutId id="2147483665" r:id="rId10"/>
    <p:sldLayoutId id="2147483666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7EEEA-7428-447E-B7C6-200B5DB0B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분류와 레시피 추천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BD7174-1EEE-44B1-AD57-3EC076C24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FOOD CLASSIFICATION &amp; RECOMMEND RECIPE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EC78F-89B0-4314-919A-9FFBF6CB9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2600" y="5232400"/>
            <a:ext cx="5092700" cy="1320800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3200" dirty="0" err="1"/>
              <a:t>이집맛조</a:t>
            </a:r>
            <a:r>
              <a:rPr lang="en-US" altLang="ko-KR" sz="3200" dirty="0"/>
              <a:t>~?!!</a:t>
            </a:r>
            <a:endParaRPr lang="en-US" altLang="ko-KR" dirty="0"/>
          </a:p>
          <a:p>
            <a:pPr algn="r">
              <a:lnSpc>
                <a:spcPct val="110000"/>
              </a:lnSpc>
            </a:pPr>
            <a:r>
              <a:rPr lang="ko-KR" altLang="en-US" dirty="0" err="1"/>
              <a:t>이현창</a:t>
            </a:r>
            <a:r>
              <a:rPr lang="ko-KR" altLang="en-US" dirty="0"/>
              <a:t> 김동훈 </a:t>
            </a:r>
            <a:r>
              <a:rPr lang="ko-KR" altLang="en-US" dirty="0" err="1"/>
              <a:t>김신혁</a:t>
            </a:r>
            <a:r>
              <a:rPr lang="ko-KR" altLang="en-US" dirty="0"/>
              <a:t> </a:t>
            </a:r>
            <a:r>
              <a:rPr lang="ko-KR" altLang="en-US" dirty="0" err="1"/>
              <a:t>김호경</a:t>
            </a:r>
            <a:r>
              <a:rPr lang="ko-KR" altLang="en-US" dirty="0"/>
              <a:t> 윤지혜</a:t>
            </a:r>
          </a:p>
          <a:p>
            <a:pPr algn="r">
              <a:lnSpc>
                <a:spcPct val="11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46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4EBF8-7453-4857-A6E7-631B70BB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분석 및 기능 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30A6A-13E2-442C-83A6-07BD5C866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최종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BB0F51-00AB-4609-81F0-F35268E83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25" y="1918788"/>
            <a:ext cx="2026785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3066E9-3A37-4A2D-9283-A1F884532447}"/>
              </a:ext>
            </a:extLst>
          </p:cNvPr>
          <p:cNvSpPr/>
          <p:nvPr/>
        </p:nvSpPr>
        <p:spPr>
          <a:xfrm>
            <a:off x="630381" y="1410642"/>
            <a:ext cx="5394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CNN(Convolutional Neural Network) MODEL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F2B5D7-9D05-4FF1-B119-484A5AD1D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94" y="2467803"/>
            <a:ext cx="5845173" cy="4072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36E8F-ABB7-4C2E-99A0-1BE7951B536A}"/>
              </a:ext>
            </a:extLst>
          </p:cNvPr>
          <p:cNvSpPr txBox="1"/>
          <p:nvPr/>
        </p:nvSpPr>
        <p:spPr>
          <a:xfrm>
            <a:off x="7850792" y="1759917"/>
            <a:ext cx="3710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/>
              <a:t>accuracy : 0.8821  val_accuracy : 0.7907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188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B3D38-DFCB-4544-A445-9146B556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분석 및 기능 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500BA3-8470-439E-8818-188C8E570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6) </a:t>
            </a:r>
            <a:r>
              <a:rPr lang="ko-KR" altLang="en-US" dirty="0"/>
              <a:t>모델 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9218C1-33D0-4AFE-8B0E-B29D5485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6" y="1834461"/>
            <a:ext cx="10632589" cy="40526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CB6F6D-CFF5-4B2F-9676-E7DA976F712E}"/>
              </a:ext>
            </a:extLst>
          </p:cNvPr>
          <p:cNvSpPr/>
          <p:nvPr/>
        </p:nvSpPr>
        <p:spPr>
          <a:xfrm>
            <a:off x="949664" y="3860800"/>
            <a:ext cx="3000035" cy="4953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D83A0B-E5AE-4F75-B5A3-E866CB6BE24A}"/>
              </a:ext>
            </a:extLst>
          </p:cNvPr>
          <p:cNvSpPr/>
          <p:nvPr/>
        </p:nvSpPr>
        <p:spPr>
          <a:xfrm>
            <a:off x="7522020" y="3296306"/>
            <a:ext cx="1228280" cy="123759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1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6B75A2-4890-4837-BA5B-D0D6371B3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</a:p>
          <a:p>
            <a:r>
              <a:rPr lang="ko-KR" altLang="en-US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92032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51DD61-0C8F-488D-85D9-70B91432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서비스 소개</a:t>
            </a:r>
          </a:p>
        </p:txBody>
      </p:sp>
      <p:pic>
        <p:nvPicPr>
          <p:cNvPr id="5" name="KakaoTalk_Video_20200219_1934_20_674">
            <a:hlinkClick r:id="" action="ppaction://media"/>
            <a:extLst>
              <a:ext uri="{FF2B5EF4-FFF2-40B4-BE49-F238E27FC236}">
                <a16:creationId xmlns:a16="http://schemas.microsoft.com/office/drawing/2014/main" id="{2C590C41-C924-4264-8361-2C1399742F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0" end="9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9800" y="1422532"/>
            <a:ext cx="8052401" cy="492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0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CC9E31-3E2F-4808-B483-3D90CDA2E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</a:p>
          <a:p>
            <a:r>
              <a:rPr lang="ko-KR" altLang="en-US" dirty="0"/>
              <a:t>활용방안</a:t>
            </a:r>
            <a:endParaRPr lang="en-US" altLang="ko-KR" dirty="0"/>
          </a:p>
          <a:p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4109930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5673D7-5490-4562-B18C-44639339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활용방안 및 기대효과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29989C-8BAD-4C10-970B-FD6D427699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9152" y="1411705"/>
            <a:ext cx="10708947" cy="4973053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모바일 서비스 제공을 통한 활용성 증대</a:t>
            </a:r>
            <a:r>
              <a:rPr lang="en-US" altLang="ko-KR" sz="2400" dirty="0"/>
              <a:t>(</a:t>
            </a:r>
            <a:r>
              <a:rPr lang="ko-KR" altLang="en-US" sz="2400" dirty="0"/>
              <a:t>모바일 어플리케이션</a:t>
            </a:r>
            <a:r>
              <a:rPr lang="en-US" altLang="ko-KR" sz="2400" dirty="0"/>
              <a:t>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음식 카테고리 추가로 다양한 음식 정보 제공 가능</a:t>
            </a:r>
            <a:endParaRPr lang="en-US" altLang="ko-KR" sz="24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사진 업로드 기능과 번역 기능을 통해 다양한 언어로 한식 조리법 제공 가능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7753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BFA548-AADA-4428-93E0-A0E9FAA40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</a:p>
          <a:p>
            <a:r>
              <a:rPr lang="ko-KR" altLang="en-US" dirty="0">
                <a:ea typeface="나눔스퀘어 ExtraBold" panose="020B0600000101010101" pitchFamily="50" charset="-127"/>
              </a:rPr>
              <a:t>개선점</a:t>
            </a:r>
            <a:endParaRPr lang="en-US" altLang="ko-KR" dirty="0"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ea typeface="나눔스퀘어 ExtraBold" panose="020B0600000101010101" pitchFamily="50" charset="-127"/>
              </a:rPr>
              <a:t>및 </a:t>
            </a:r>
            <a:endParaRPr lang="en-US" altLang="ko-KR" dirty="0"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ea typeface="나눔스퀘어 ExtraBold" panose="020B0600000101010101" pitchFamily="50" charset="-127"/>
              </a:rPr>
              <a:t>한계점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98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6049FA-7879-47CA-9A0D-70BE9099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개선점 및 한계점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B4263CB-2F73-4065-99C8-E72F2B8021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9153" y="1411705"/>
            <a:ext cx="5209848" cy="497305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개선점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/>
              <a:t>낮은 </a:t>
            </a:r>
            <a:r>
              <a:rPr lang="ko-KR" altLang="en-US" sz="2400" dirty="0" err="1"/>
              <a:t>예측률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적은 한식 카테고리 수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실제 사용에 대한 불편함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/>
              <a:t>웹서비스를 통하여 사진 업로드 하는 과정 등</a:t>
            </a:r>
            <a:endParaRPr lang="en-US" altLang="ko-KR" sz="180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56CD938-F2DE-49A4-9D19-4D8A775A4A3B}"/>
              </a:ext>
            </a:extLst>
          </p:cNvPr>
          <p:cNvSpPr txBox="1">
            <a:spLocks/>
          </p:cNvSpPr>
          <p:nvPr/>
        </p:nvSpPr>
        <p:spPr>
          <a:xfrm>
            <a:off x="6208714" y="1411705"/>
            <a:ext cx="5462586" cy="4973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+mj-lt"/>
              <a:buAutoNum type="arabicParenR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한계점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/>
              <a:t>판별할 수 있는 음식이 한정적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각 음식에 대한 이미지 특징의 다양함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0051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89AF7-AA53-4B0E-B475-0A088B3E6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06.</a:t>
            </a:r>
          </a:p>
          <a:p>
            <a:r>
              <a:rPr lang="ko-KR" altLang="en-US" dirty="0"/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281289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B5A08B0-B9BF-4955-A745-BC548010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역할분담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F64524D-FE2A-4EED-A0AD-864697DA2AFA}"/>
              </a:ext>
            </a:extLst>
          </p:cNvPr>
          <p:cNvGrpSpPr/>
          <p:nvPr/>
        </p:nvGrpSpPr>
        <p:grpSpPr>
          <a:xfrm>
            <a:off x="610536" y="1886703"/>
            <a:ext cx="10978956" cy="3550522"/>
            <a:chOff x="610536" y="2178803"/>
            <a:chExt cx="10978956" cy="355052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B1AD9FB-7AB8-45CB-B339-A36BE52719F7}"/>
                </a:ext>
              </a:extLst>
            </p:cNvPr>
            <p:cNvGrpSpPr/>
            <p:nvPr/>
          </p:nvGrpSpPr>
          <p:grpSpPr>
            <a:xfrm>
              <a:off x="5039313" y="2310412"/>
              <a:ext cx="2152650" cy="3418913"/>
              <a:chOff x="2603334" y="975606"/>
              <a:chExt cx="2152650" cy="341891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EB7A5ED-BEBF-46F3-A85E-B1084499D0F6}"/>
                  </a:ext>
                </a:extLst>
              </p:cNvPr>
              <p:cNvGrpSpPr/>
              <p:nvPr/>
            </p:nvGrpSpPr>
            <p:grpSpPr>
              <a:xfrm>
                <a:off x="2603334" y="2356387"/>
                <a:ext cx="2152650" cy="2038132"/>
                <a:chOff x="295227" y="2356387"/>
                <a:chExt cx="2152650" cy="2038132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57B2B9F9-BB5A-44D5-AD9C-AE823C429FFF}"/>
                    </a:ext>
                  </a:extLst>
                </p:cNvPr>
                <p:cNvSpPr/>
                <p:nvPr/>
              </p:nvSpPr>
              <p:spPr>
                <a:xfrm>
                  <a:off x="295227" y="2587220"/>
                  <a:ext cx="2152650" cy="18072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데이터 수집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및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전처리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분류 모델 설계 및 구축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최종 발표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2F3447-8905-422B-AA9E-A474078F4289}"/>
                    </a:ext>
                  </a:extLst>
                </p:cNvPr>
                <p:cNvSpPr txBox="1"/>
                <p:nvPr/>
              </p:nvSpPr>
              <p:spPr>
                <a:xfrm>
                  <a:off x="644731" y="2356387"/>
                  <a:ext cx="1453641" cy="40011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 err="1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김신혁</a:t>
                  </a:r>
                  <a:endParaRPr lang="ko-KR" altLang="en-US" sz="20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pic>
            <p:nvPicPr>
              <p:cNvPr id="7" name="그래픽 6" descr="프로그래머">
                <a:extLst>
                  <a:ext uri="{FF2B5EF4-FFF2-40B4-BE49-F238E27FC236}">
                    <a16:creationId xmlns:a16="http://schemas.microsoft.com/office/drawing/2014/main" id="{BAD28353-815B-4518-95EA-B6AF86027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4557" y="975606"/>
                <a:ext cx="1457325" cy="1457325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4037B8-14D7-4B1A-8DA8-259DFBB21308}"/>
                </a:ext>
              </a:extLst>
            </p:cNvPr>
            <p:cNvGrpSpPr/>
            <p:nvPr/>
          </p:nvGrpSpPr>
          <p:grpSpPr>
            <a:xfrm>
              <a:off x="9436842" y="2310412"/>
              <a:ext cx="2152650" cy="3418913"/>
              <a:chOff x="4806854" y="975606"/>
              <a:chExt cx="2152650" cy="3418913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2D541D5-9CC4-47F3-8F08-16F429BD300A}"/>
                  </a:ext>
                </a:extLst>
              </p:cNvPr>
              <p:cNvGrpSpPr/>
              <p:nvPr/>
            </p:nvGrpSpPr>
            <p:grpSpPr>
              <a:xfrm>
                <a:off x="4806854" y="2356387"/>
                <a:ext cx="2152650" cy="2038132"/>
                <a:chOff x="295227" y="2356387"/>
                <a:chExt cx="2152650" cy="2038132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AE8E47E-7CAC-497E-9483-503E50DBC9A7}"/>
                    </a:ext>
                  </a:extLst>
                </p:cNvPr>
                <p:cNvSpPr/>
                <p:nvPr/>
              </p:nvSpPr>
              <p:spPr>
                <a:xfrm>
                  <a:off x="295227" y="2587220"/>
                  <a:ext cx="2152650" cy="18072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데이터 수집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및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전처리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분류 모델 설계 및 구축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발표자료 작성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61B70B-C6A3-40D4-A439-C884F774831B}"/>
                    </a:ext>
                  </a:extLst>
                </p:cNvPr>
                <p:cNvSpPr txBox="1"/>
                <p:nvPr/>
              </p:nvSpPr>
              <p:spPr>
                <a:xfrm>
                  <a:off x="644731" y="2356387"/>
                  <a:ext cx="1453641" cy="40011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윤지혜</a:t>
                  </a:r>
                </a:p>
              </p:txBody>
            </p:sp>
          </p:grpSp>
          <p:pic>
            <p:nvPicPr>
              <p:cNvPr id="12" name="그래픽 11" descr="프로그래머">
                <a:extLst>
                  <a:ext uri="{FF2B5EF4-FFF2-40B4-BE49-F238E27FC236}">
                    <a16:creationId xmlns:a16="http://schemas.microsoft.com/office/drawing/2014/main" id="{C764D884-FF93-4CED-9010-EA406F456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66502" y="975606"/>
                <a:ext cx="1457325" cy="1457325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C12777F-79BC-4CB1-8567-E25F3FFBC5DB}"/>
                </a:ext>
              </a:extLst>
            </p:cNvPr>
            <p:cNvGrpSpPr/>
            <p:nvPr/>
          </p:nvGrpSpPr>
          <p:grpSpPr>
            <a:xfrm>
              <a:off x="7238078" y="2310412"/>
              <a:ext cx="2152650" cy="3418913"/>
              <a:chOff x="7044299" y="975606"/>
              <a:chExt cx="2152650" cy="3418913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2712AAF-579E-4A93-A19D-E30B99C23406}"/>
                  </a:ext>
                </a:extLst>
              </p:cNvPr>
              <p:cNvGrpSpPr/>
              <p:nvPr/>
            </p:nvGrpSpPr>
            <p:grpSpPr>
              <a:xfrm>
                <a:off x="7044299" y="2356387"/>
                <a:ext cx="2152650" cy="2038132"/>
                <a:chOff x="295227" y="2356387"/>
                <a:chExt cx="2152650" cy="2038132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48C7CBA-1B5D-4B47-ACAB-34B61E17C29A}"/>
                    </a:ext>
                  </a:extLst>
                </p:cNvPr>
                <p:cNvSpPr/>
                <p:nvPr/>
              </p:nvSpPr>
              <p:spPr>
                <a:xfrm>
                  <a:off x="295227" y="2587220"/>
                  <a:ext cx="2152650" cy="18072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데이터 수집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및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전처리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웹서비스 작성 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발표자료 작성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47E1B06-A82F-456E-BC0E-1A55EBB41A5B}"/>
                    </a:ext>
                  </a:extLst>
                </p:cNvPr>
                <p:cNvSpPr txBox="1"/>
                <p:nvPr/>
              </p:nvSpPr>
              <p:spPr>
                <a:xfrm>
                  <a:off x="644731" y="2356387"/>
                  <a:ext cx="1453641" cy="40011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 err="1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김호경</a:t>
                  </a:r>
                  <a:endParaRPr lang="ko-KR" altLang="en-US" sz="20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pic>
            <p:nvPicPr>
              <p:cNvPr id="17" name="그래픽 16" descr="프로그래머">
                <a:extLst>
                  <a:ext uri="{FF2B5EF4-FFF2-40B4-BE49-F238E27FC236}">
                    <a16:creationId xmlns:a16="http://schemas.microsoft.com/office/drawing/2014/main" id="{0D37934A-6146-487D-A9A9-D08C09BDE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3803" y="975606"/>
                <a:ext cx="1457325" cy="1457325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AB63521-A1C7-4F20-AA49-81DF3605232D}"/>
                </a:ext>
              </a:extLst>
            </p:cNvPr>
            <p:cNvGrpSpPr/>
            <p:nvPr/>
          </p:nvGrpSpPr>
          <p:grpSpPr>
            <a:xfrm>
              <a:off x="2824925" y="2310412"/>
              <a:ext cx="2152650" cy="3418913"/>
              <a:chOff x="9244552" y="975606"/>
              <a:chExt cx="2152650" cy="341891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71AACAA-79F0-47FD-96B4-A0960F0B740C}"/>
                  </a:ext>
                </a:extLst>
              </p:cNvPr>
              <p:cNvGrpSpPr/>
              <p:nvPr/>
            </p:nvGrpSpPr>
            <p:grpSpPr>
              <a:xfrm>
                <a:off x="9244552" y="2356387"/>
                <a:ext cx="2152650" cy="2038132"/>
                <a:chOff x="295227" y="2356387"/>
                <a:chExt cx="2152650" cy="203813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E47FFB7D-DC64-4C35-95E7-49D36A246115}"/>
                    </a:ext>
                  </a:extLst>
                </p:cNvPr>
                <p:cNvSpPr/>
                <p:nvPr/>
              </p:nvSpPr>
              <p:spPr>
                <a:xfrm>
                  <a:off x="295227" y="2587220"/>
                  <a:ext cx="2152650" cy="18072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데이터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전처리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E81BF18-A6F6-4B88-AEC7-930C26B9B713}"/>
                    </a:ext>
                  </a:extLst>
                </p:cNvPr>
                <p:cNvSpPr txBox="1"/>
                <p:nvPr/>
              </p:nvSpPr>
              <p:spPr>
                <a:xfrm>
                  <a:off x="644731" y="2356387"/>
                  <a:ext cx="1453641" cy="40011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김동훈</a:t>
                  </a:r>
                </a:p>
              </p:txBody>
            </p:sp>
          </p:grpSp>
          <p:pic>
            <p:nvPicPr>
              <p:cNvPr id="22" name="그래픽 21" descr="프로그래머">
                <a:extLst>
                  <a:ext uri="{FF2B5EF4-FFF2-40B4-BE49-F238E27FC236}">
                    <a16:creationId xmlns:a16="http://schemas.microsoft.com/office/drawing/2014/main" id="{C1F58DA4-17CF-467F-89E2-A1928C1EE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617420" y="975606"/>
                <a:ext cx="1457325" cy="1457325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D14AEA1-AE45-4CAE-99A0-4D47C10F522E}"/>
                </a:ext>
              </a:extLst>
            </p:cNvPr>
            <p:cNvGrpSpPr/>
            <p:nvPr/>
          </p:nvGrpSpPr>
          <p:grpSpPr>
            <a:xfrm>
              <a:off x="610536" y="2178803"/>
              <a:ext cx="2152650" cy="3550522"/>
              <a:chOff x="295227" y="843997"/>
              <a:chExt cx="2152650" cy="355052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55966FD-E43C-48DB-A466-0781E0FD8E6F}"/>
                  </a:ext>
                </a:extLst>
              </p:cNvPr>
              <p:cNvGrpSpPr/>
              <p:nvPr/>
            </p:nvGrpSpPr>
            <p:grpSpPr>
              <a:xfrm>
                <a:off x="295227" y="2356387"/>
                <a:ext cx="2152650" cy="2038132"/>
                <a:chOff x="295227" y="2356387"/>
                <a:chExt cx="2152650" cy="2038132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776CA51-B82D-4E87-A182-891009D6FB13}"/>
                    </a:ext>
                  </a:extLst>
                </p:cNvPr>
                <p:cNvSpPr/>
                <p:nvPr/>
              </p:nvSpPr>
              <p:spPr>
                <a:xfrm>
                  <a:off x="295227" y="2587220"/>
                  <a:ext cx="2152650" cy="18072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데이터 수집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및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전처리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분류 모델 설계 및 구축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039ABB7-B769-456E-8FEF-F8FAFF40C2A5}"/>
                    </a:ext>
                  </a:extLst>
                </p:cNvPr>
                <p:cNvSpPr txBox="1"/>
                <p:nvPr/>
              </p:nvSpPr>
              <p:spPr>
                <a:xfrm>
                  <a:off x="644731" y="2356387"/>
                  <a:ext cx="1453641" cy="40011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 err="1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이현창</a:t>
                  </a:r>
                  <a:endParaRPr lang="ko-KR" altLang="en-US" sz="20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9F12597-34CF-48EF-834F-5C1F5AE1882C}"/>
                  </a:ext>
                </a:extLst>
              </p:cNvPr>
              <p:cNvGrpSpPr/>
              <p:nvPr/>
            </p:nvGrpSpPr>
            <p:grpSpPr>
              <a:xfrm>
                <a:off x="692304" y="843997"/>
                <a:ext cx="1457325" cy="1588934"/>
                <a:chOff x="692304" y="843997"/>
                <a:chExt cx="1457325" cy="1588934"/>
              </a:xfrm>
            </p:grpSpPr>
            <p:pic>
              <p:nvPicPr>
                <p:cNvPr id="28" name="그래픽 27" descr="프로그래머">
                  <a:extLst>
                    <a:ext uri="{FF2B5EF4-FFF2-40B4-BE49-F238E27FC236}">
                      <a16:creationId xmlns:a16="http://schemas.microsoft.com/office/drawing/2014/main" id="{4CF81134-38C4-44EB-AEAE-D5049F49C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304" y="975606"/>
                  <a:ext cx="1457325" cy="1457325"/>
                </a:xfrm>
                <a:prstGeom prst="rect">
                  <a:avLst/>
                </a:prstGeom>
              </p:spPr>
            </p:pic>
            <p:pic>
              <p:nvPicPr>
                <p:cNvPr id="29" name="그래픽 28" descr="왕관">
                  <a:extLst>
                    <a:ext uri="{FF2B5EF4-FFF2-40B4-BE49-F238E27FC236}">
                      <a16:creationId xmlns:a16="http://schemas.microsoft.com/office/drawing/2014/main" id="{F583EF30-1E8D-4B39-869F-54CD380D6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2366" y="843997"/>
                  <a:ext cx="484034" cy="48403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95522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544E5BD-BECA-40D9-9B9A-148F242B9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ea typeface="나눔스퀘어 ExtraBold" panose="020B0600000101010101" pitchFamily="50" charset="-127"/>
              </a:rPr>
              <a:t>01 . </a:t>
            </a:r>
            <a:r>
              <a:rPr lang="ko-KR" altLang="en-US" dirty="0">
                <a:ea typeface="나눔스퀘어 ExtraBold" panose="020B0600000101010101" pitchFamily="50" charset="-127"/>
              </a:rPr>
              <a:t>주제 선정</a:t>
            </a:r>
            <a:r>
              <a:rPr lang="en-US" altLang="ko-KR" dirty="0"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ea typeface="나눔스퀘어 ExtraBold" panose="020B0600000101010101" pitchFamily="50" charset="-127"/>
              </a:rPr>
              <a:t>및 개요</a:t>
            </a:r>
            <a:endParaRPr lang="en-US" altLang="ko-KR" dirty="0">
              <a:ea typeface="나눔스퀘어 Extra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ExtraBold" panose="020B0600000101010101" pitchFamily="50" charset="-127"/>
              </a:rPr>
              <a:t>02 . </a:t>
            </a:r>
            <a:r>
              <a:rPr lang="ko-KR" altLang="en-US" dirty="0">
                <a:ea typeface="나눔스퀘어 ExtraBold" panose="020B0600000101010101" pitchFamily="50" charset="-127"/>
              </a:rPr>
              <a:t>분석 및 기능설계</a:t>
            </a:r>
            <a:endParaRPr lang="en-US" altLang="ko-KR" dirty="0">
              <a:ea typeface="나눔스퀘어 Extra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ExtraBold" panose="020B0600000101010101" pitchFamily="50" charset="-127"/>
              </a:rPr>
              <a:t>03 . </a:t>
            </a:r>
            <a:r>
              <a:rPr lang="ko-KR" altLang="en-US" dirty="0">
                <a:ea typeface="나눔스퀘어 ExtraBold" panose="020B0600000101010101" pitchFamily="50" charset="-127"/>
              </a:rPr>
              <a:t>서비스 소개</a:t>
            </a:r>
            <a:endParaRPr lang="en-US" altLang="ko-KR" dirty="0">
              <a:ea typeface="나눔스퀘어 Extra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ExtraBold" panose="020B0600000101010101" pitchFamily="50" charset="-127"/>
              </a:rPr>
              <a:t>04 . </a:t>
            </a:r>
            <a:r>
              <a:rPr lang="ko-KR" altLang="en-US" dirty="0">
                <a:ea typeface="나눔스퀘어 ExtraBold" panose="020B0600000101010101" pitchFamily="50" charset="-127"/>
              </a:rPr>
              <a:t>활용방안 및 기대효과</a:t>
            </a:r>
            <a:endParaRPr lang="en-US" altLang="ko-KR" dirty="0">
              <a:ea typeface="나눔스퀘어 Extra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나눔스퀘어 ExtraBold" panose="020B0600000101010101" pitchFamily="50" charset="-127"/>
              </a:rPr>
              <a:t>05 . </a:t>
            </a:r>
            <a:r>
              <a:rPr lang="ko-KR" altLang="en-US" dirty="0">
                <a:ea typeface="나눔스퀘어 ExtraBold" panose="020B0600000101010101" pitchFamily="50" charset="-127"/>
              </a:rPr>
              <a:t>개선점</a:t>
            </a:r>
            <a:r>
              <a:rPr lang="en-US" altLang="ko-KR" dirty="0"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ea typeface="나눔스퀘어 ExtraBold" panose="020B0600000101010101" pitchFamily="50" charset="-127"/>
              </a:rPr>
              <a:t>및 한계점</a:t>
            </a:r>
          </a:p>
          <a:p>
            <a:pPr marL="0" indent="0">
              <a:buNone/>
            </a:pPr>
            <a:r>
              <a:rPr lang="en-US" altLang="ko-KR" dirty="0">
                <a:ea typeface="나눔스퀘어 ExtraBold" panose="020B0600000101010101" pitchFamily="50" charset="-127"/>
              </a:rPr>
              <a:t>06 . </a:t>
            </a:r>
            <a:r>
              <a:rPr lang="ko-KR" altLang="en-US" dirty="0">
                <a:ea typeface="나눔스퀘어 ExtraBold" panose="020B0600000101010101" pitchFamily="50" charset="-127"/>
              </a:rPr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147268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A2D20-EB4A-4DC8-A625-B951C06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 및 활용도구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09C84-336B-4CB2-B1E1-3E90037A6C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6452" y="1282701"/>
            <a:ext cx="10739532" cy="25899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spc="-150" dirty="0">
                <a:ea typeface="나눔스퀘어 ExtraBold" panose="020B0600000101010101" pitchFamily="50" charset="-127"/>
              </a:rPr>
              <a:t>출처</a:t>
            </a:r>
            <a:endParaRPr lang="en-US" altLang="ko-KR" sz="1800" b="1" spc="-150" dirty="0"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spc="-150" dirty="0">
                <a:ea typeface="나눔스퀘어 ExtraBold" panose="020B0600000101010101" pitchFamily="50" charset="-127"/>
              </a:rPr>
              <a:t>AI hub </a:t>
            </a:r>
            <a:r>
              <a:rPr lang="ko-KR" altLang="en-US" sz="1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학습용 한국인 </a:t>
            </a:r>
            <a:r>
              <a:rPr lang="ko-KR" altLang="en-US" sz="1800" b="1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안면이미지</a:t>
            </a:r>
            <a:r>
              <a:rPr lang="ko-KR" altLang="en-US" sz="1800" b="1" spc="-150" dirty="0">
                <a:ea typeface="나눔스퀘어 ExtraBold" panose="020B0600000101010101" pitchFamily="50" charset="-127"/>
              </a:rPr>
              <a:t> </a:t>
            </a:r>
            <a:r>
              <a:rPr lang="ko-KR" altLang="en-US" sz="1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r>
              <a:rPr lang="ko-KR" altLang="en-US" sz="1800" b="1" spc="-150" dirty="0">
                <a:ea typeface="나눔스퀘어 ExtraBold" panose="020B0600000101010101" pitchFamily="50" charset="-127"/>
              </a:rPr>
              <a:t>  </a:t>
            </a:r>
            <a:r>
              <a:rPr lang="en-US" altLang="ko-KR" sz="1800" b="1" spc="-150" dirty="0">
                <a:ea typeface="나눔스퀘어 ExtraBold" panose="020B0600000101010101" pitchFamily="50" charset="-127"/>
              </a:rPr>
              <a:t>http://kface.kist.re.kr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만개의 레시피 </a:t>
            </a:r>
            <a:r>
              <a:rPr lang="en-US" altLang="ko-KR" sz="1800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 spc="-150" dirty="0">
                <a:ea typeface="나눔스퀘어 ExtraBold" panose="020B0600000101010101" pitchFamily="50" charset="-127"/>
              </a:rPr>
              <a:t>https://www.10000recipe.com</a:t>
            </a:r>
            <a:endParaRPr lang="en-US" altLang="ko-KR" sz="1800" b="1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/>
              <a:t>식품음료 신문 </a:t>
            </a:r>
            <a:r>
              <a:rPr lang="en-US" altLang="ko-KR" sz="1800" b="1" dirty="0"/>
              <a:t>https://www.thinkfood.co.kr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/>
              <a:t>증권일보 </a:t>
            </a:r>
            <a:r>
              <a:rPr lang="en-US" altLang="ko-KR" sz="1800" b="1" dirty="0"/>
              <a:t>http://www.s-d.kr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/>
              <a:t>월간 호텔 </a:t>
            </a:r>
            <a:r>
              <a:rPr lang="en-US" altLang="ko-KR" sz="1800" b="1" dirty="0"/>
              <a:t>&amp; </a:t>
            </a:r>
            <a:r>
              <a:rPr lang="ko-KR" altLang="en-US" sz="1800" b="1" dirty="0"/>
              <a:t>레스토랑 </a:t>
            </a:r>
            <a:r>
              <a:rPr lang="en-US" altLang="ko-KR" sz="1800" b="1" dirty="0"/>
              <a:t>http://www.hotelrestaurant.co.kr</a:t>
            </a:r>
            <a:endParaRPr lang="ko-KR" alt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5BD4C-7DC3-470E-93EE-1D67A56BCBC8}"/>
              </a:ext>
            </a:extLst>
          </p:cNvPr>
          <p:cNvSpPr txBox="1"/>
          <p:nvPr/>
        </p:nvSpPr>
        <p:spPr>
          <a:xfrm>
            <a:off x="746452" y="3991974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활용도구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FADB13-2531-4AF6-AFEC-C3788E74F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13" y="4510471"/>
            <a:ext cx="2642838" cy="819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D0E0A8-589C-494A-AF0C-045C8342B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82" y="5628296"/>
            <a:ext cx="2180101" cy="6939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3532C6-1310-4238-8FFE-1C05094A3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09" y="4205706"/>
            <a:ext cx="1295581" cy="12765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5FB11EE-D276-46FF-8093-6F9838289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25" y="4186343"/>
            <a:ext cx="1342514" cy="13152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C9F8BD-0F3E-47E3-AAC6-CAE816166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79" y="5551068"/>
            <a:ext cx="2275421" cy="9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B3480C-C071-42D4-B67B-4E61F386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93423"/>
            <a:ext cx="6428565" cy="6561163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7820763A-A7EF-4021-8AB3-C4C23091254B}"/>
              </a:ext>
            </a:extLst>
          </p:cNvPr>
          <p:cNvSpPr/>
          <p:nvPr/>
        </p:nvSpPr>
        <p:spPr>
          <a:xfrm>
            <a:off x="5903913" y="368300"/>
            <a:ext cx="4724400" cy="3670300"/>
          </a:xfrm>
          <a:prstGeom prst="wedgeEllipseCallout">
            <a:avLst>
              <a:gd name="adj1" fmla="val -71223"/>
              <a:gd name="adj2" fmla="val 6667"/>
            </a:avLst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ea"/>
                <a:ea typeface="+mj-ea"/>
              </a:rPr>
              <a:t>YOU !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674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519956-00A0-4894-B095-3E02084323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</a:p>
          <a:p>
            <a:r>
              <a:rPr lang="ko-KR" altLang="en-US" dirty="0"/>
              <a:t>주제 선정</a:t>
            </a:r>
            <a:endParaRPr lang="en-US" altLang="ko-KR" dirty="0"/>
          </a:p>
          <a:p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79042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6A62EC9-93E5-43D2-B64C-22DE3834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01.</a:t>
            </a:r>
            <a:br>
              <a:rPr lang="en-US" altLang="ko-KR" sz="2400" dirty="0"/>
            </a:br>
            <a:r>
              <a:rPr lang="ko-KR" altLang="en-US" sz="2400" dirty="0"/>
              <a:t>주제 선정 및 개요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5331C4AD-D10F-49FE-A8C6-1BC31264BA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6452" y="4980405"/>
            <a:ext cx="10739532" cy="70585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3600" dirty="0"/>
              <a:t>외국인에게 한식 조리법 소개의 필요성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2F8867-3875-4907-92BB-B212EFE8E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4" b="-1"/>
          <a:stretch/>
        </p:blipFill>
        <p:spPr>
          <a:xfrm>
            <a:off x="675394" y="1482588"/>
            <a:ext cx="7087361" cy="1077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33C7788-E9CD-4DB7-B66F-5D63404A1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0" b="22427"/>
          <a:stretch/>
        </p:blipFill>
        <p:spPr>
          <a:xfrm>
            <a:off x="4219074" y="2182044"/>
            <a:ext cx="7087361" cy="1050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740FBA-4D40-40E4-9A34-4E66D5BEBA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38667" r="1208" b="6720"/>
          <a:stretch/>
        </p:blipFill>
        <p:spPr>
          <a:xfrm>
            <a:off x="2279605" y="3195599"/>
            <a:ext cx="7087361" cy="14728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8317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129654-87A9-4861-B06D-31A3B816E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</a:p>
          <a:p>
            <a:r>
              <a:rPr lang="ko-KR" altLang="en-US" dirty="0"/>
              <a:t>분석</a:t>
            </a:r>
            <a:endParaRPr lang="en-US" altLang="ko-KR" dirty="0"/>
          </a:p>
          <a:p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기능 설계</a:t>
            </a:r>
          </a:p>
        </p:txBody>
      </p:sp>
    </p:spTree>
    <p:extLst>
      <p:ext uri="{BB962C8B-B14F-4D97-AF65-F5344CB8AC3E}">
        <p14:creationId xmlns:p14="http://schemas.microsoft.com/office/powerpoint/2010/main" val="62169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5B410C-D733-41F8-8A43-C5EE86EF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분석 및 기능 설계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49968B1-D565-4F24-8ECB-E6D93DE65E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6457" y="698352"/>
            <a:ext cx="6699368" cy="308363"/>
          </a:xfrm>
        </p:spPr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B0C85D-0AD8-45CB-8FB9-4AF46FD506E5}"/>
              </a:ext>
            </a:extLst>
          </p:cNvPr>
          <p:cNvSpPr/>
          <p:nvPr/>
        </p:nvSpPr>
        <p:spPr>
          <a:xfrm>
            <a:off x="753979" y="1395663"/>
            <a:ext cx="3449054" cy="5005137"/>
          </a:xfrm>
          <a:prstGeom prst="rect">
            <a:avLst/>
          </a:prstGeom>
          <a:solidFill>
            <a:srgbClr val="2F559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FF9C2D-41E7-4C19-9639-9F1CCFA9D217}"/>
              </a:ext>
            </a:extLst>
          </p:cNvPr>
          <p:cNvSpPr/>
          <p:nvPr/>
        </p:nvSpPr>
        <p:spPr>
          <a:xfrm>
            <a:off x="4371473" y="1395663"/>
            <a:ext cx="3449054" cy="5005137"/>
          </a:xfrm>
          <a:prstGeom prst="rect">
            <a:avLst/>
          </a:prstGeom>
          <a:solidFill>
            <a:srgbClr val="2F559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7C9F9E-3A6C-4034-BA16-3C0E58414785}"/>
              </a:ext>
            </a:extLst>
          </p:cNvPr>
          <p:cNvSpPr/>
          <p:nvPr/>
        </p:nvSpPr>
        <p:spPr>
          <a:xfrm>
            <a:off x="7988967" y="1395662"/>
            <a:ext cx="3449054" cy="5005137"/>
          </a:xfrm>
          <a:prstGeom prst="rect">
            <a:avLst/>
          </a:prstGeom>
          <a:solidFill>
            <a:srgbClr val="2F559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3C67E4-4118-4DA5-A701-7E41CAE9C09C}"/>
              </a:ext>
            </a:extLst>
          </p:cNvPr>
          <p:cNvSpPr/>
          <p:nvPr/>
        </p:nvSpPr>
        <p:spPr>
          <a:xfrm>
            <a:off x="753979" y="1395662"/>
            <a:ext cx="3449054" cy="6745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삭제대상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E8CBDA-F7BC-436C-AFB7-1F7D247CBDB1}"/>
              </a:ext>
            </a:extLst>
          </p:cNvPr>
          <p:cNvSpPr/>
          <p:nvPr/>
        </p:nvSpPr>
        <p:spPr>
          <a:xfrm>
            <a:off x="1037140" y="4258732"/>
            <a:ext cx="2908411" cy="176582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DA3A5E-B643-41F7-A69A-861899D30B49}"/>
              </a:ext>
            </a:extLst>
          </p:cNvPr>
          <p:cNvSpPr/>
          <p:nvPr/>
        </p:nvSpPr>
        <p:spPr>
          <a:xfrm>
            <a:off x="1037140" y="2252133"/>
            <a:ext cx="2908411" cy="176582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FDA0F2-A9F1-4FE8-B0FE-61124F9A44B9}"/>
              </a:ext>
            </a:extLst>
          </p:cNvPr>
          <p:cNvSpPr/>
          <p:nvPr/>
        </p:nvSpPr>
        <p:spPr>
          <a:xfrm>
            <a:off x="4371473" y="1395662"/>
            <a:ext cx="3449054" cy="6745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수정 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92DDED-C9DA-4527-AB19-FB8E30A4233B}"/>
              </a:ext>
            </a:extLst>
          </p:cNvPr>
          <p:cNvSpPr/>
          <p:nvPr/>
        </p:nvSpPr>
        <p:spPr>
          <a:xfrm>
            <a:off x="7988967" y="1395662"/>
            <a:ext cx="3449054" cy="6745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수정 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CCEBB-3943-4723-8E21-6093A8A776DF}"/>
              </a:ext>
            </a:extLst>
          </p:cNvPr>
          <p:cNvSpPr/>
          <p:nvPr/>
        </p:nvSpPr>
        <p:spPr>
          <a:xfrm>
            <a:off x="4641600" y="2252133"/>
            <a:ext cx="2908800" cy="17676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5276D4-62CE-47C5-B01B-9F26091E46D3}"/>
              </a:ext>
            </a:extLst>
          </p:cNvPr>
          <p:cNvSpPr/>
          <p:nvPr/>
        </p:nvSpPr>
        <p:spPr>
          <a:xfrm>
            <a:off x="4641600" y="4258732"/>
            <a:ext cx="2908800" cy="17676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F912D0-44F4-4BCF-BA3A-37E6E1B5450F}"/>
              </a:ext>
            </a:extLst>
          </p:cNvPr>
          <p:cNvSpPr/>
          <p:nvPr/>
        </p:nvSpPr>
        <p:spPr>
          <a:xfrm>
            <a:off x="8246060" y="2252133"/>
            <a:ext cx="2908800" cy="17676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625E5F-E093-4033-9F53-16CC328D55AD}"/>
              </a:ext>
            </a:extLst>
          </p:cNvPr>
          <p:cNvSpPr/>
          <p:nvPr/>
        </p:nvSpPr>
        <p:spPr>
          <a:xfrm>
            <a:off x="8246060" y="4258732"/>
            <a:ext cx="2908800" cy="17676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30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7E647-5EEA-4888-8D91-5FD1480A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분석 및 기능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84E84-C26B-40D6-ADDD-9C19AB16A3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35800" y="1411705"/>
            <a:ext cx="4450184" cy="4973053"/>
          </a:xfrm>
        </p:spPr>
        <p:txBody>
          <a:bodyPr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과적합</a:t>
            </a:r>
            <a:r>
              <a:rPr lang="ko-KR" altLang="en-US" sz="2400" dirty="0"/>
              <a:t> 해결방법</a:t>
            </a:r>
            <a:endParaRPr lang="en-US" altLang="ko-KR" sz="2400" b="1" dirty="0"/>
          </a:p>
          <a:p>
            <a:pPr lvl="1"/>
            <a:r>
              <a:rPr lang="ko-KR" altLang="en-US" sz="2000" b="1" dirty="0"/>
              <a:t>규제 </a:t>
            </a:r>
            <a:r>
              <a:rPr lang="en-US" altLang="ko-KR" sz="2000" b="1" dirty="0"/>
              <a:t>(</a:t>
            </a:r>
            <a:r>
              <a:rPr lang="en-US" altLang="ko-KR" sz="2000" dirty="0"/>
              <a:t>l1</a:t>
            </a:r>
            <a:r>
              <a:rPr lang="en-US" altLang="ko-KR" sz="2000" b="1" dirty="0"/>
              <a:t>, l2 , </a:t>
            </a:r>
            <a:r>
              <a:rPr lang="ko-KR" altLang="en-US" sz="2000" dirty="0"/>
              <a:t>맥스 노름</a:t>
            </a:r>
            <a:r>
              <a:rPr lang="en-US" altLang="ko-KR" sz="2000" b="1" dirty="0"/>
              <a:t>)</a:t>
            </a:r>
          </a:p>
          <a:p>
            <a:pPr lvl="1"/>
            <a:r>
              <a:rPr lang="ko-KR" altLang="en-US" sz="2000" b="1" dirty="0"/>
              <a:t>조기종료 </a:t>
            </a:r>
          </a:p>
          <a:p>
            <a:pPr lvl="1"/>
            <a:r>
              <a:rPr lang="ko-KR" altLang="en-US" sz="2000" b="1" dirty="0" err="1"/>
              <a:t>드롭아웃</a:t>
            </a:r>
            <a:r>
              <a:rPr lang="ko-KR" altLang="en-US" sz="2000" b="1" dirty="0"/>
              <a:t> </a:t>
            </a:r>
          </a:p>
          <a:p>
            <a:pPr lvl="1"/>
            <a:r>
              <a:rPr lang="ko-KR" altLang="en-US" sz="2000" dirty="0"/>
              <a:t>데이터 증식</a:t>
            </a:r>
            <a:r>
              <a:rPr lang="en-US" altLang="ko-KR" sz="2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심층 신경망의 개선</a:t>
            </a:r>
            <a:endParaRPr lang="en-US" altLang="ko-KR" sz="2400" dirty="0"/>
          </a:p>
          <a:p>
            <a:pPr lvl="1"/>
            <a:r>
              <a:rPr lang="ko-KR" altLang="en-US" sz="2000" b="1" dirty="0"/>
              <a:t>가중치 초기화</a:t>
            </a:r>
          </a:p>
          <a:p>
            <a:pPr lvl="1"/>
            <a:r>
              <a:rPr lang="ko-KR" altLang="en-US" sz="2000" dirty="0"/>
              <a:t>배치 정규화</a:t>
            </a:r>
          </a:p>
          <a:p>
            <a:pPr lvl="1"/>
            <a:r>
              <a:rPr lang="ko-KR" altLang="en-US" sz="2000" b="1" dirty="0"/>
              <a:t>활성화 함수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8AE9D7-9359-4E71-BF14-D8EC0B78E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분류 모델링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63D169-F2A9-4EE7-BD8E-E621C47B2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48" y="2210743"/>
            <a:ext cx="6454028" cy="43136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1D5920-12CD-402C-ADB2-50B733491CBD}"/>
              </a:ext>
            </a:extLst>
          </p:cNvPr>
          <p:cNvSpPr/>
          <p:nvPr/>
        </p:nvSpPr>
        <p:spPr>
          <a:xfrm>
            <a:off x="553616" y="1614905"/>
            <a:ext cx="4996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/>
              <a:t>한식 분류 </a:t>
            </a:r>
            <a:r>
              <a:rPr lang="en-US" altLang="ko-KR" sz="2800" dirty="0"/>
              <a:t>10</a:t>
            </a:r>
            <a:r>
              <a:rPr lang="ko-KR" altLang="en-US" sz="2800" dirty="0"/>
              <a:t>종 </a:t>
            </a:r>
            <a:r>
              <a:rPr lang="ko-KR" altLang="en-US" sz="2800" dirty="0" err="1"/>
              <a:t>과적합</a:t>
            </a:r>
            <a:r>
              <a:rPr lang="ko-KR" altLang="en-US" sz="2800" dirty="0"/>
              <a:t> 된 그래프</a:t>
            </a:r>
          </a:p>
        </p:txBody>
      </p:sp>
    </p:spTree>
    <p:extLst>
      <p:ext uri="{BB962C8B-B14F-4D97-AF65-F5344CB8AC3E}">
        <p14:creationId xmlns:p14="http://schemas.microsoft.com/office/powerpoint/2010/main" val="203614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31BB4-CE94-460F-8AFC-01884C50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분석 및 기능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E5C3F-BE0B-4036-B13C-95060B0473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44667" y="1378134"/>
            <a:ext cx="2098348" cy="60759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/>
              <a:t>규제 추가 </a:t>
            </a:r>
            <a:r>
              <a:rPr lang="en-US" altLang="ko-KR" dirty="0"/>
              <a:t>- l2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314A90-BFBE-44EA-907E-6DDA7B3AD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과적합</a:t>
            </a:r>
            <a:r>
              <a:rPr lang="ko-KR" altLang="en-US" dirty="0"/>
              <a:t> 해결방법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568C7D-1C00-4600-870C-AA5E68522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t="3211" r="31406" b="2619"/>
          <a:stretch/>
        </p:blipFill>
        <p:spPr>
          <a:xfrm>
            <a:off x="949652" y="2204368"/>
            <a:ext cx="3488378" cy="4267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E6D4F2-8CE1-4DFB-92DE-5E0AA8DA0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99" y="2204368"/>
            <a:ext cx="3073661" cy="2108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C56E8C-1FD6-46FE-865A-E71FB20BC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99" y="4362119"/>
            <a:ext cx="3074400" cy="2115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3B2ACB-E3DA-4F7D-820E-4B1FE10C6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27" y="2055803"/>
            <a:ext cx="2300453" cy="443707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3C49439-7EF5-4A93-82C3-EE1D83CAB39A}"/>
              </a:ext>
            </a:extLst>
          </p:cNvPr>
          <p:cNvSpPr txBox="1">
            <a:spLocks/>
          </p:cNvSpPr>
          <p:nvPr/>
        </p:nvSpPr>
        <p:spPr>
          <a:xfrm>
            <a:off x="5500012" y="1378134"/>
            <a:ext cx="2098348" cy="607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+mj-lt"/>
              <a:buAutoNum type="arabicParenR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dirty="0"/>
              <a:t>조기종료</a:t>
            </a:r>
            <a:endParaRPr lang="en-US" altLang="ko-KR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E21628D-EFF7-4387-9F73-6A15A0EA0A0A}"/>
              </a:ext>
            </a:extLst>
          </p:cNvPr>
          <p:cNvSpPr txBox="1">
            <a:spLocks/>
          </p:cNvSpPr>
          <p:nvPr/>
        </p:nvSpPr>
        <p:spPr>
          <a:xfrm>
            <a:off x="8948979" y="1378134"/>
            <a:ext cx="2098348" cy="607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+mj-lt"/>
              <a:buAutoNum type="arabicParenR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+mj-ea"/>
              <a:buAutoNum type="circleNumDbPlai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ko-KR" altLang="en-US" dirty="0" err="1"/>
              <a:t>드롭아웃</a:t>
            </a:r>
            <a:endParaRPr lang="en-US" altLang="ko-KR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A8DD44-2BFF-4180-ADEC-7032F16AC1DD}"/>
              </a:ext>
            </a:extLst>
          </p:cNvPr>
          <p:cNvSpPr/>
          <p:nvPr/>
        </p:nvSpPr>
        <p:spPr>
          <a:xfrm>
            <a:off x="9365000" y="2081203"/>
            <a:ext cx="858499" cy="7000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EF60D1F-D6DF-488E-8453-61E104E3CFA5}"/>
              </a:ext>
            </a:extLst>
          </p:cNvPr>
          <p:cNvSpPr/>
          <p:nvPr/>
        </p:nvSpPr>
        <p:spPr>
          <a:xfrm>
            <a:off x="9758700" y="3529003"/>
            <a:ext cx="858499" cy="7000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4D3FCEE-7840-44CA-BF10-95AAFD28CD40}"/>
              </a:ext>
            </a:extLst>
          </p:cNvPr>
          <p:cNvSpPr/>
          <p:nvPr/>
        </p:nvSpPr>
        <p:spPr>
          <a:xfrm>
            <a:off x="9390400" y="4919469"/>
            <a:ext cx="858499" cy="7000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33A7E49-26F5-4B9F-8B71-16D6D61FBA54}"/>
              </a:ext>
            </a:extLst>
          </p:cNvPr>
          <p:cNvSpPr/>
          <p:nvPr/>
        </p:nvSpPr>
        <p:spPr>
          <a:xfrm>
            <a:off x="7521223" y="5828589"/>
            <a:ext cx="457997" cy="5849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6DC6670-B148-4854-AE53-1A37BBB81AD1}"/>
              </a:ext>
            </a:extLst>
          </p:cNvPr>
          <p:cNvSpPr/>
          <p:nvPr/>
        </p:nvSpPr>
        <p:spPr>
          <a:xfrm>
            <a:off x="7598360" y="3644189"/>
            <a:ext cx="457997" cy="5849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: 굽은 선(테두리 없음) 16">
            <a:extLst>
              <a:ext uri="{FF2B5EF4-FFF2-40B4-BE49-F238E27FC236}">
                <a16:creationId xmlns:a16="http://schemas.microsoft.com/office/drawing/2014/main" id="{325945BC-7421-4F36-B507-E5FD05CAD599}"/>
              </a:ext>
            </a:extLst>
          </p:cNvPr>
          <p:cNvSpPr/>
          <p:nvPr/>
        </p:nvSpPr>
        <p:spPr>
          <a:xfrm>
            <a:off x="6654801" y="5143500"/>
            <a:ext cx="1836118" cy="469532"/>
          </a:xfrm>
          <a:prstGeom prst="callout2">
            <a:avLst>
              <a:gd name="adj1" fmla="val 98567"/>
              <a:gd name="adj2" fmla="val 47448"/>
              <a:gd name="adj3" fmla="val 125778"/>
              <a:gd name="adj4" fmla="val 48623"/>
              <a:gd name="adj5" fmla="val 163042"/>
              <a:gd name="adj6" fmla="val 5431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조기종료</a:t>
            </a:r>
            <a:r>
              <a:rPr lang="en-US" altLang="ko-KR" dirty="0">
                <a:solidFill>
                  <a:schemeClr val="tx1"/>
                </a:solidFill>
              </a:rPr>
              <a:t>(6</a:t>
            </a:r>
            <a:r>
              <a:rPr lang="ko-KR" altLang="en-US" dirty="0">
                <a:solidFill>
                  <a:schemeClr val="tx1"/>
                </a:solidFill>
              </a:rPr>
              <a:t>번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66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048B7-65F5-4988-B872-384C449D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분석 및 기능 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360884-40C7-432A-844F-7FD7DB5B8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심층 신경망의 개선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8EA1A-3F3A-4971-B6D1-20F38FB9A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783" r="28191" b="3599"/>
          <a:stretch/>
        </p:blipFill>
        <p:spPr>
          <a:xfrm>
            <a:off x="967846" y="2913723"/>
            <a:ext cx="5609110" cy="302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03A34C-1BB9-4D7C-B8C3-F6C8EBFCD322}"/>
              </a:ext>
            </a:extLst>
          </p:cNvPr>
          <p:cNvSpPr/>
          <p:nvPr/>
        </p:nvSpPr>
        <p:spPr>
          <a:xfrm>
            <a:off x="967846" y="1577901"/>
            <a:ext cx="3443819" cy="10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/>
              <a:t>가중치초기화 파라미터</a:t>
            </a:r>
            <a:endParaRPr lang="en-US" altLang="ko-KR" sz="2400" dirty="0"/>
          </a:p>
          <a:p>
            <a:pPr>
              <a:lnSpc>
                <a:spcPct val="130000"/>
              </a:lnSpc>
            </a:pPr>
            <a:r>
              <a:rPr lang="en-US" altLang="ko-KR" sz="2400" dirty="0" err="1"/>
              <a:t>he_uniform</a:t>
            </a:r>
            <a:r>
              <a:rPr lang="ko-KR" altLang="en-US" sz="24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158D8D-BB3F-4016-86E1-25A9C533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42" y="2913723"/>
            <a:ext cx="4330812" cy="3021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928963F-6CAC-4DE4-AED7-CEAD39C5F8CE}"/>
              </a:ext>
            </a:extLst>
          </p:cNvPr>
          <p:cNvSpPr/>
          <p:nvPr/>
        </p:nvSpPr>
        <p:spPr>
          <a:xfrm>
            <a:off x="6893342" y="1577901"/>
            <a:ext cx="3443819" cy="10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/>
              <a:t>활성화함수 변경</a:t>
            </a:r>
            <a:endParaRPr lang="en-US" altLang="ko-KR" sz="2400" dirty="0"/>
          </a:p>
          <a:p>
            <a:pPr>
              <a:lnSpc>
                <a:spcPct val="130000"/>
              </a:lnSpc>
            </a:pPr>
            <a:r>
              <a:rPr lang="en-US" altLang="ko-KR" sz="2400" dirty="0" err="1"/>
              <a:t>Relu</a:t>
            </a:r>
            <a:r>
              <a:rPr lang="en-US" altLang="ko-KR" sz="2400" dirty="0"/>
              <a:t> </a:t>
            </a:r>
            <a:r>
              <a:rPr lang="ko-KR" altLang="en-US" sz="2400" dirty="0"/>
              <a:t>→ </a:t>
            </a:r>
            <a:r>
              <a:rPr lang="en-US" altLang="ko-KR" sz="2400" dirty="0" err="1"/>
              <a:t>LeakyReLU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85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410</Words>
  <Application>Microsoft Office PowerPoint</Application>
  <PresentationFormat>와이드스크린</PresentationFormat>
  <Paragraphs>110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나눔스퀘어 Bold</vt:lpstr>
      <vt:lpstr>나눔스퀘어 ExtraBold</vt:lpstr>
      <vt:lpstr>Arial</vt:lpstr>
      <vt:lpstr>Wingdings</vt:lpstr>
      <vt:lpstr>Office 테마</vt:lpstr>
      <vt:lpstr>음식 분류와 레시피 추천</vt:lpstr>
      <vt:lpstr>PowerPoint 프레젠테이션</vt:lpstr>
      <vt:lpstr>PowerPoint 프레젠테이션</vt:lpstr>
      <vt:lpstr>01. 주제 선정 및 개요</vt:lpstr>
      <vt:lpstr>PowerPoint 프레젠테이션</vt:lpstr>
      <vt:lpstr>02. 분석 및 기능 설계</vt:lpstr>
      <vt:lpstr>02. 분석 및 기능 설계</vt:lpstr>
      <vt:lpstr>02. 분석 및 기능 설계</vt:lpstr>
      <vt:lpstr>02. 분석 및 기능 설계</vt:lpstr>
      <vt:lpstr>02. 분석 및 기능 설계</vt:lpstr>
      <vt:lpstr>02. 분석 및 기능 설계</vt:lpstr>
      <vt:lpstr>PowerPoint 프레젠테이션</vt:lpstr>
      <vt:lpstr>03. 서비스 소개</vt:lpstr>
      <vt:lpstr>PowerPoint 프레젠테이션</vt:lpstr>
      <vt:lpstr>04. 활용방안 및 기대효과</vt:lpstr>
      <vt:lpstr>PowerPoint 프레젠테이션</vt:lpstr>
      <vt:lpstr>05. 개선점 및 한계점</vt:lpstr>
      <vt:lpstr>PowerPoint 프레젠테이션</vt:lpstr>
      <vt:lpstr>06. 역할분담</vt:lpstr>
      <vt:lpstr>출처 및 활용도구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ICT01_24</dc:creator>
  <cp:lastModifiedBy>ICT01_24</cp:lastModifiedBy>
  <cp:revision>95</cp:revision>
  <dcterms:created xsi:type="dcterms:W3CDTF">2020-02-20T06:02:11Z</dcterms:created>
  <dcterms:modified xsi:type="dcterms:W3CDTF">2020-02-20T09:15:05Z</dcterms:modified>
</cp:coreProperties>
</file>